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60" r:id="rId3"/>
    <p:sldId id="281" r:id="rId4"/>
    <p:sldId id="295" r:id="rId5"/>
    <p:sldId id="326" r:id="rId6"/>
    <p:sldId id="271" r:id="rId7"/>
    <p:sldId id="291" r:id="rId8"/>
    <p:sldId id="285" r:id="rId9"/>
    <p:sldId id="294" r:id="rId10"/>
    <p:sldId id="292" r:id="rId11"/>
    <p:sldId id="298" r:id="rId12"/>
    <p:sldId id="284" r:id="rId13"/>
    <p:sldId id="282" r:id="rId14"/>
    <p:sldId id="273" r:id="rId15"/>
    <p:sldId id="315" r:id="rId16"/>
    <p:sldId id="316" r:id="rId17"/>
    <p:sldId id="317" r:id="rId18"/>
    <p:sldId id="318" r:id="rId19"/>
    <p:sldId id="319" r:id="rId20"/>
    <p:sldId id="275" r:id="rId21"/>
    <p:sldId id="300" r:id="rId22"/>
    <p:sldId id="301" r:id="rId23"/>
    <p:sldId id="302" r:id="rId24"/>
    <p:sldId id="322" r:id="rId25"/>
    <p:sldId id="325" r:id="rId26"/>
    <p:sldId id="306" r:id="rId27"/>
    <p:sldId id="340" r:id="rId28"/>
    <p:sldId id="303" r:id="rId29"/>
    <p:sldId id="321" r:id="rId30"/>
    <p:sldId id="320" r:id="rId31"/>
    <p:sldId id="308" r:id="rId32"/>
    <p:sldId id="323" r:id="rId33"/>
    <p:sldId id="324" r:id="rId34"/>
    <p:sldId id="328" r:id="rId35"/>
    <p:sldId id="329" r:id="rId36"/>
    <p:sldId id="330" r:id="rId37"/>
    <p:sldId id="341" r:id="rId38"/>
    <p:sldId id="331" r:id="rId39"/>
    <p:sldId id="342" r:id="rId40"/>
    <p:sldId id="334" r:id="rId41"/>
    <p:sldId id="335" r:id="rId42"/>
    <p:sldId id="339" r:id="rId43"/>
    <p:sldId id="286" r:id="rId44"/>
    <p:sldId id="311" r:id="rId45"/>
    <p:sldId id="312" r:id="rId46"/>
    <p:sldId id="336" r:id="rId47"/>
    <p:sldId id="337" r:id="rId48"/>
    <p:sldId id="288" r:id="rId49"/>
    <p:sldId id="280" r:id="rId50"/>
    <p:sldId id="299" r:id="rId51"/>
    <p:sldId id="296" r:id="rId52"/>
    <p:sldId id="297" r:id="rId53"/>
    <p:sldId id="289" r:id="rId54"/>
    <p:sldId id="305" r:id="rId55"/>
    <p:sldId id="27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660"/>
  </p:normalViewPr>
  <p:slideViewPr>
    <p:cSldViewPr>
      <p:cViewPr>
        <p:scale>
          <a:sx n="107" d="100"/>
          <a:sy n="107" d="100"/>
        </p:scale>
        <p:origin x="-72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78A30-B6F9-4052-A1CB-A670E2B1AFBF}" type="datetimeFigureOut">
              <a:rPr lang="es-ES" smtClean="0"/>
              <a:t>12/09/2012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2721A-D6CF-4170-9CC2-A8C9D00C9B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47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2721A-D6CF-4170-9CC2-A8C9D00C9BB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79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conseguir los objetivos de negocio </a:t>
            </a:r>
            <a:r>
              <a:rPr lang="es-ES" smtClean="0"/>
              <a:t>se necesita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2721A-D6CF-4170-9CC2-A8C9D00C9BB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65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Sustractivo:</a:t>
            </a:r>
            <a:r>
              <a:rPr lang="es-ES" baseline="0" dirty="0" smtClean="0"/>
              <a:t> Aplicable cuando ya existen los sistemas que se pretenden analizar y modelar como una LPS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2721A-D6CF-4170-9CC2-A8C9D00C9BB3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360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D704C3BB-0C10-4F12-8579-C436E54C0B77}" type="datetimeFigureOut">
              <a:rPr lang="en-US" smtClean="0"/>
              <a:pPr/>
              <a:t>9/12/2012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516FBF6-05D3-4196-BB4D-F73A22954EE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34000"/>
            <a:ext cx="6477000" cy="91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Realizado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:</a:t>
            </a:r>
          </a:p>
          <a:p>
            <a:r>
              <a:rPr lang="en-US" sz="2800" cap="none" dirty="0" smtClean="0"/>
              <a:t>Juan </a:t>
            </a:r>
            <a:r>
              <a:rPr lang="en-US" sz="2800" cap="none" dirty="0" err="1" smtClean="0"/>
              <a:t>Yáñez</a:t>
            </a:r>
            <a:r>
              <a:rPr lang="en-US" sz="2800" cap="none" dirty="0" smtClean="0"/>
              <a:t> </a:t>
            </a:r>
            <a:r>
              <a:rPr lang="en-US" sz="2800" cap="none" dirty="0" err="1" smtClean="0"/>
              <a:t>García-Catalán</a:t>
            </a:r>
            <a:endParaRPr lang="en-US" sz="2800" cap="none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LÍNEAS DE PRODUCTOS SOFTWARE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0953" y="3505200"/>
            <a:ext cx="7772400" cy="762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JUEGOS DE MESA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Historia de la reutilización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>
            <a:normAutofit lnSpcReduction="10000"/>
          </a:bodyPr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Baja granularidad, oportunistas y guiados por la tecnología</a:t>
            </a:r>
          </a:p>
          <a:p>
            <a:r>
              <a:rPr lang="es-ES" dirty="0" smtClean="0"/>
              <a:t>Los resultados no cumplen los objetivos de negocio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524000"/>
            <a:ext cx="72390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9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Reutilización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La reutilización de código o componentes sin una arquitectura y sin planificar termina en:</a:t>
            </a:r>
          </a:p>
          <a:p>
            <a:pPr lvl="1"/>
            <a:r>
              <a:rPr lang="es-ES" dirty="0" smtClean="0"/>
              <a:t>Una sensación de beneficio a corto plazo</a:t>
            </a:r>
          </a:p>
          <a:p>
            <a:pPr lvl="1"/>
            <a:r>
              <a:rPr lang="es-ES" dirty="0" smtClean="0"/>
              <a:t>Grandes problemas y costes a largo plazo</a:t>
            </a:r>
          </a:p>
          <a:p>
            <a:pPr lvl="1"/>
            <a:r>
              <a:rPr lang="es-ES" dirty="0" smtClean="0"/>
              <a:t>Fallo a la hora de alcanzar los objetivos de negocio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53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Solución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Mejorar</a:t>
            </a:r>
            <a:r>
              <a:rPr lang="en-US" dirty="0" smtClean="0"/>
              <a:t> el </a:t>
            </a:r>
            <a:r>
              <a:rPr lang="en-US" dirty="0" err="1" smtClean="0"/>
              <a:t>proceso</a:t>
            </a:r>
            <a:r>
              <a:rPr lang="en-US" dirty="0" smtClean="0"/>
              <a:t> de </a:t>
            </a:r>
            <a:r>
              <a:rPr lang="en-US" dirty="0" err="1" smtClean="0"/>
              <a:t>desarrollo</a:t>
            </a:r>
            <a:endParaRPr lang="en-US" dirty="0" smtClean="0"/>
          </a:p>
          <a:p>
            <a:r>
              <a:rPr lang="en-US" dirty="0" err="1" smtClean="0"/>
              <a:t>Innovación</a:t>
            </a:r>
            <a:r>
              <a:rPr lang="en-US" dirty="0" smtClean="0"/>
              <a:t> </a:t>
            </a:r>
            <a:r>
              <a:rPr lang="en-US" dirty="0" err="1" smtClean="0"/>
              <a:t>tecnológica</a:t>
            </a:r>
            <a:endParaRPr lang="en-US" dirty="0" smtClean="0"/>
          </a:p>
          <a:p>
            <a:r>
              <a:rPr lang="en-US" dirty="0" err="1" smtClean="0"/>
              <a:t>Reutilización</a:t>
            </a:r>
            <a:r>
              <a:rPr lang="en-US" dirty="0" smtClean="0"/>
              <a:t> del software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b="6081"/>
          <a:stretch>
            <a:fillRect/>
          </a:stretch>
        </p:blipFill>
        <p:spPr bwMode="auto">
          <a:xfrm>
            <a:off x="1371600" y="3276600"/>
            <a:ext cx="59436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12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Líneas</a:t>
            </a:r>
            <a:r>
              <a:rPr lang="en-US" sz="2400" cap="none" dirty="0" smtClean="0"/>
              <a:t> de </a:t>
            </a:r>
            <a:r>
              <a:rPr lang="en-US" sz="2400" cap="none" dirty="0" err="1" smtClean="0"/>
              <a:t>Productos</a:t>
            </a:r>
            <a:r>
              <a:rPr lang="en-US" sz="2400" cap="none" dirty="0" smtClean="0"/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6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Líneas</a:t>
            </a:r>
            <a:r>
              <a:rPr lang="en-US" dirty="0" smtClean="0"/>
              <a:t> de </a:t>
            </a:r>
            <a:r>
              <a:rPr lang="en-US" dirty="0" err="1" smtClean="0"/>
              <a:t>productos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i="1" dirty="0"/>
              <a:t>U</a:t>
            </a:r>
            <a:r>
              <a:rPr lang="en-US" i="1" dirty="0" smtClean="0"/>
              <a:t>n </a:t>
            </a:r>
            <a:r>
              <a:rPr lang="en-US" i="1" dirty="0" err="1" smtClean="0"/>
              <a:t>conjunto</a:t>
            </a:r>
            <a:r>
              <a:rPr lang="en-US" i="1" dirty="0" smtClean="0"/>
              <a:t> de </a:t>
            </a:r>
            <a:r>
              <a:rPr lang="en-US" i="1" dirty="0" err="1" smtClean="0"/>
              <a:t>sistemas</a:t>
            </a:r>
            <a:r>
              <a:rPr lang="en-US" i="1" dirty="0" smtClean="0"/>
              <a:t> software </a:t>
            </a:r>
            <a:r>
              <a:rPr lang="en-US" i="1" dirty="0" err="1" smtClean="0"/>
              <a:t>que</a:t>
            </a:r>
            <a:r>
              <a:rPr lang="en-US" i="1" dirty="0" smtClean="0"/>
              <a:t> </a:t>
            </a:r>
            <a:r>
              <a:rPr lang="en-US" i="1" dirty="0" err="1" smtClean="0"/>
              <a:t>comparten</a:t>
            </a:r>
            <a:r>
              <a:rPr lang="en-US" i="1" dirty="0"/>
              <a:t> </a:t>
            </a:r>
            <a:r>
              <a:rPr lang="en-US" i="1" dirty="0" smtClean="0"/>
              <a:t>un </a:t>
            </a:r>
            <a:r>
              <a:rPr lang="en-US" i="1" dirty="0" err="1" smtClean="0"/>
              <a:t>conjunto</a:t>
            </a:r>
            <a:r>
              <a:rPr lang="en-US" i="1" dirty="0" smtClean="0"/>
              <a:t> </a:t>
            </a:r>
            <a:r>
              <a:rPr lang="en-US" i="1" dirty="0" err="1" smtClean="0"/>
              <a:t>común</a:t>
            </a:r>
            <a:r>
              <a:rPr lang="en-US" i="1" dirty="0" smtClean="0"/>
              <a:t> de </a:t>
            </a:r>
            <a:r>
              <a:rPr lang="en-US" i="1" dirty="0" err="1" smtClean="0"/>
              <a:t>características</a:t>
            </a:r>
            <a:r>
              <a:rPr lang="en-US" i="1" dirty="0" smtClean="0"/>
              <a:t> (features), </a:t>
            </a:r>
            <a:r>
              <a:rPr lang="en-US" i="1" dirty="0" err="1" smtClean="0"/>
              <a:t>las</a:t>
            </a:r>
            <a:r>
              <a:rPr lang="en-US" i="1" dirty="0" smtClean="0"/>
              <a:t> </a:t>
            </a:r>
            <a:r>
              <a:rPr lang="en-US" i="1" dirty="0" err="1" smtClean="0"/>
              <a:t>cuales</a:t>
            </a:r>
            <a:r>
              <a:rPr lang="en-US" i="1" dirty="0" smtClean="0"/>
              <a:t> </a:t>
            </a:r>
            <a:r>
              <a:rPr lang="en-US" i="1" dirty="0" err="1" smtClean="0"/>
              <a:t>satisfacen</a:t>
            </a:r>
            <a:r>
              <a:rPr lang="en-US" i="1" dirty="0" smtClean="0"/>
              <a:t> </a:t>
            </a:r>
            <a:r>
              <a:rPr lang="en-US" i="1" dirty="0" err="1" smtClean="0"/>
              <a:t>las</a:t>
            </a:r>
            <a:r>
              <a:rPr lang="en-US" i="1" dirty="0" smtClean="0"/>
              <a:t> </a:t>
            </a:r>
            <a:r>
              <a:rPr lang="en-US" i="1" dirty="0" err="1" smtClean="0"/>
              <a:t>necesidades</a:t>
            </a:r>
            <a:r>
              <a:rPr lang="en-US" i="1" dirty="0" smtClean="0"/>
              <a:t> </a:t>
            </a:r>
            <a:r>
              <a:rPr lang="en-US" i="1" dirty="0" err="1" smtClean="0"/>
              <a:t>específicas</a:t>
            </a:r>
            <a:r>
              <a:rPr lang="en-US" i="1" dirty="0" smtClean="0"/>
              <a:t> de un </a:t>
            </a:r>
            <a:r>
              <a:rPr lang="en-US" i="1" dirty="0" err="1" smtClean="0"/>
              <a:t>dominio</a:t>
            </a:r>
            <a:r>
              <a:rPr lang="en-US" i="1" dirty="0" smtClean="0"/>
              <a:t> o </a:t>
            </a:r>
            <a:r>
              <a:rPr lang="en-US" i="1" dirty="0" err="1" smtClean="0"/>
              <a:t>segmento</a:t>
            </a:r>
            <a:r>
              <a:rPr lang="en-US" i="1" dirty="0" smtClean="0"/>
              <a:t> particular de </a:t>
            </a:r>
            <a:r>
              <a:rPr lang="en-US" i="1" dirty="0" err="1" smtClean="0"/>
              <a:t>mercado</a:t>
            </a:r>
            <a:r>
              <a:rPr lang="en-US" i="1" dirty="0" smtClean="0"/>
              <a:t>, y </a:t>
            </a:r>
            <a:r>
              <a:rPr lang="en-US" i="1" dirty="0" err="1" smtClean="0"/>
              <a:t>que</a:t>
            </a:r>
            <a:r>
              <a:rPr lang="en-US" i="1" dirty="0" smtClean="0"/>
              <a:t> se </a:t>
            </a:r>
            <a:r>
              <a:rPr lang="en-US" i="1" dirty="0" err="1" smtClean="0"/>
              <a:t>desarrollan</a:t>
            </a:r>
            <a:r>
              <a:rPr lang="en-US" i="1" dirty="0" smtClean="0"/>
              <a:t> a </a:t>
            </a:r>
            <a:r>
              <a:rPr lang="en-US" i="1" dirty="0" err="1" smtClean="0"/>
              <a:t>partir</a:t>
            </a:r>
            <a:r>
              <a:rPr lang="en-US" i="1" dirty="0" smtClean="0"/>
              <a:t> de un </a:t>
            </a:r>
            <a:r>
              <a:rPr lang="en-US" i="1" dirty="0" err="1" smtClean="0"/>
              <a:t>sistema</a:t>
            </a:r>
            <a:r>
              <a:rPr lang="en-US" i="1" dirty="0" smtClean="0"/>
              <a:t> </a:t>
            </a:r>
            <a:r>
              <a:rPr lang="en-US" i="1" dirty="0" err="1" smtClean="0"/>
              <a:t>común</a:t>
            </a:r>
            <a:r>
              <a:rPr lang="en-US" i="1" dirty="0" smtClean="0"/>
              <a:t> de </a:t>
            </a:r>
            <a:r>
              <a:rPr lang="en-US" i="1" dirty="0" err="1" smtClean="0"/>
              <a:t>activos</a:t>
            </a:r>
            <a:r>
              <a:rPr lang="en-US" i="1" dirty="0" smtClean="0"/>
              <a:t> base (core assets) de </a:t>
            </a:r>
            <a:r>
              <a:rPr lang="en-US" i="1" dirty="0" err="1" smtClean="0"/>
              <a:t>una</a:t>
            </a:r>
            <a:r>
              <a:rPr lang="en-US" i="1" dirty="0" smtClean="0"/>
              <a:t> </a:t>
            </a:r>
            <a:r>
              <a:rPr lang="en-US" i="1" dirty="0" err="1" smtClean="0"/>
              <a:t>manera</a:t>
            </a:r>
            <a:r>
              <a:rPr lang="en-US" i="1" dirty="0" smtClean="0"/>
              <a:t> </a:t>
            </a:r>
            <a:r>
              <a:rPr lang="en-US" i="1" dirty="0" err="1" smtClean="0"/>
              <a:t>preestablecida</a:t>
            </a:r>
            <a:r>
              <a:rPr lang="en-US" i="1" dirty="0" smtClean="0"/>
              <a:t>”</a:t>
            </a:r>
            <a:br>
              <a:rPr lang="en-US" i="1" dirty="0" smtClean="0"/>
            </a:br>
            <a:endParaRPr lang="en-US" i="1" dirty="0" smtClean="0"/>
          </a:p>
          <a:p>
            <a:pPr marL="0" indent="0" algn="r">
              <a:buNone/>
            </a:pPr>
            <a:r>
              <a:rPr lang="en-US" i="1" dirty="0" smtClean="0"/>
              <a:t>(Clements and Northrop , 2002)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de productos software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Una LPS es una familia de productos software que:</a:t>
            </a:r>
          </a:p>
          <a:p>
            <a:pPr lvl="1"/>
            <a:r>
              <a:rPr lang="es-ES" dirty="0" smtClean="0"/>
              <a:t>Tiene un conjunto de características comunes a todos los miembros de la familia</a:t>
            </a:r>
          </a:p>
          <a:p>
            <a:pPr lvl="1"/>
            <a:r>
              <a:rPr lang="es-ES" dirty="0" smtClean="0"/>
              <a:t>Los productos de la línea son desarrollados a partir de un conjunto de activos software reutilizables</a:t>
            </a:r>
          </a:p>
          <a:p>
            <a:pPr marL="274320" lvl="1" indent="0">
              <a:buNone/>
            </a:pPr>
            <a:endParaRPr lang="es-ES" dirty="0"/>
          </a:p>
          <a:p>
            <a:r>
              <a:rPr lang="es-ES" dirty="0" smtClean="0"/>
              <a:t>Una línea de productos software tiene:</a:t>
            </a:r>
          </a:p>
          <a:p>
            <a:pPr lvl="1"/>
            <a:r>
              <a:rPr lang="es-ES" b="1" dirty="0" smtClean="0"/>
              <a:t>Características comunes</a:t>
            </a:r>
            <a:r>
              <a:rPr lang="es-ES" dirty="0" smtClean="0"/>
              <a:t> que son compartidas por todos sus productos</a:t>
            </a:r>
          </a:p>
          <a:p>
            <a:pPr lvl="1"/>
            <a:r>
              <a:rPr lang="es-ES" b="1" dirty="0" smtClean="0"/>
              <a:t>Características variables </a:t>
            </a:r>
            <a:r>
              <a:rPr lang="es-ES" dirty="0" smtClean="0"/>
              <a:t>que establecen diferencias entre los productos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90368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de productos software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/>
          </a:bodyPr>
          <a:lstStyle/>
          <a:p>
            <a:r>
              <a:rPr lang="es-ES" dirty="0" smtClean="0"/>
              <a:t>El objetivo principal de una LPS es:</a:t>
            </a:r>
          </a:p>
          <a:p>
            <a:pPr lvl="1"/>
            <a:r>
              <a:rPr lang="es-ES" dirty="0" smtClean="0"/>
              <a:t>“Reducir el tiempo, esfuerzo, coste y complejidad de crear y mantener los productos de la línea mediante:</a:t>
            </a:r>
          </a:p>
          <a:p>
            <a:pPr lvl="1"/>
            <a:endParaRPr lang="es-ES" dirty="0" smtClean="0"/>
          </a:p>
          <a:p>
            <a:pPr lvl="2"/>
            <a:r>
              <a:rPr lang="es-ES" dirty="0" smtClean="0"/>
              <a:t>La utilización de las características comunes de la línea de productos</a:t>
            </a:r>
          </a:p>
          <a:p>
            <a:pPr lvl="3"/>
            <a:r>
              <a:rPr lang="es-ES" dirty="0" smtClean="0"/>
              <a:t>A través de la consolidación y reutilización de los activos software</a:t>
            </a:r>
          </a:p>
          <a:p>
            <a:pPr lvl="1"/>
            <a:endParaRPr lang="es-ES" dirty="0" smtClean="0"/>
          </a:p>
          <a:p>
            <a:pPr lvl="2"/>
            <a:r>
              <a:rPr lang="es-ES" dirty="0" smtClean="0"/>
              <a:t>La gestión de las características variables de los productos de la línea</a:t>
            </a:r>
          </a:p>
          <a:p>
            <a:pPr lvl="3"/>
            <a:r>
              <a:rPr lang="es-ES" dirty="0" smtClean="0"/>
              <a:t>A través de los puntos de variación de los activos software y modelos de decisión</a:t>
            </a:r>
            <a:r>
              <a:rPr lang="es-ES" dirty="0"/>
              <a:t> </a:t>
            </a:r>
            <a:r>
              <a:rPr lang="en-US" dirty="0" smtClean="0"/>
              <a:t>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376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Arquitecturas de LPS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/>
          </a:bodyPr>
          <a:lstStyle/>
          <a:p>
            <a:r>
              <a:rPr lang="es-ES" dirty="0" smtClean="0"/>
              <a:t>La arquitectura de una LPS es una arquitectura de software genérica</a:t>
            </a:r>
          </a:p>
          <a:p>
            <a:pPr lvl="1"/>
            <a:r>
              <a:rPr lang="es-ES" dirty="0" smtClean="0"/>
              <a:t>Describe la estructura de toda la línea de productos y no solamente la de un producto particular</a:t>
            </a:r>
          </a:p>
          <a:p>
            <a:pPr lvl="1"/>
            <a:r>
              <a:rPr lang="es-ES" dirty="0" smtClean="0"/>
              <a:t>Captura las características comunes y variables</a:t>
            </a:r>
          </a:p>
          <a:p>
            <a:pPr lvl="2"/>
            <a:r>
              <a:rPr lang="es-ES" dirty="0" smtClean="0"/>
              <a:t>Las características comunes se capturan por los componentes de software que son comunes a todos los productos</a:t>
            </a:r>
          </a:p>
          <a:p>
            <a:pPr lvl="2"/>
            <a:r>
              <a:rPr lang="es-ES" dirty="0" smtClean="0"/>
              <a:t>Las características variables se capturan por los componentes de software que varían entre los productos</a:t>
            </a:r>
          </a:p>
          <a:p>
            <a:pPr lvl="1"/>
            <a:endParaRPr lang="es-ES" sz="1400" dirty="0" smtClean="0"/>
          </a:p>
          <a:p>
            <a:r>
              <a:rPr lang="es-ES" dirty="0" smtClean="0"/>
              <a:t>La arquitectura de la LPS debe ser instanciada cada vez que se desarrolla un producto de la línea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5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de LPS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Una arquitectura de LPS es instanciada a través de mecanismos de variabilidad:</a:t>
            </a:r>
          </a:p>
          <a:p>
            <a:pPr lvl="1"/>
            <a:r>
              <a:rPr lang="es-ES" dirty="0" smtClean="0"/>
              <a:t>Herencia</a:t>
            </a:r>
          </a:p>
          <a:p>
            <a:pPr lvl="2"/>
            <a:r>
              <a:rPr lang="es-ES" dirty="0" smtClean="0"/>
              <a:t>Ej. Suplantación de un método heredado de una clase</a:t>
            </a:r>
          </a:p>
          <a:p>
            <a:pPr lvl="1"/>
            <a:r>
              <a:rPr lang="es-ES" dirty="0" smtClean="0"/>
              <a:t>Puntos d extensión</a:t>
            </a:r>
          </a:p>
          <a:p>
            <a:pPr lvl="2"/>
            <a:r>
              <a:rPr lang="es-ES" dirty="0" smtClean="0"/>
              <a:t>Ej. Se agrega una nueva funcionalidad o comportamiento</a:t>
            </a:r>
          </a:p>
          <a:p>
            <a:pPr lvl="1"/>
            <a:r>
              <a:rPr lang="es-ES" dirty="0" smtClean="0"/>
              <a:t>Parametrización</a:t>
            </a:r>
          </a:p>
          <a:p>
            <a:pPr lvl="2"/>
            <a:r>
              <a:rPr lang="es-ES" dirty="0" smtClean="0"/>
              <a:t>El comportamiento puede ser parametrizado en tiempo de diseño y definido en tiempo de implementación</a:t>
            </a:r>
          </a:p>
          <a:p>
            <a:pPr lvl="1"/>
            <a:r>
              <a:rPr lang="es-ES" dirty="0" smtClean="0"/>
              <a:t>Configuración</a:t>
            </a:r>
          </a:p>
          <a:p>
            <a:pPr lvl="2"/>
            <a:r>
              <a:rPr lang="es-ES" dirty="0" smtClean="0"/>
              <a:t>Selección y </a:t>
            </a:r>
            <a:r>
              <a:rPr lang="es-ES" dirty="0" err="1" smtClean="0"/>
              <a:t>deselección</a:t>
            </a:r>
            <a:r>
              <a:rPr lang="es-ES" dirty="0" smtClean="0"/>
              <a:t> de los componentes de la arquitectura</a:t>
            </a:r>
          </a:p>
          <a:p>
            <a:pPr lvl="1"/>
            <a:r>
              <a:rPr lang="es-ES" dirty="0" smtClean="0"/>
              <a:t>Selección en tiempo de compilación</a:t>
            </a:r>
          </a:p>
          <a:p>
            <a:pPr lvl="2"/>
            <a:r>
              <a:rPr lang="es-ES" dirty="0" smtClean="0"/>
              <a:t>La implementación de una funcionalidad es seleccionada , entre varias posibles, en tiempo de compilación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1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Repositorios LPS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/>
          <a:lstStyle/>
          <a:p>
            <a:r>
              <a:rPr lang="es-ES" dirty="0" smtClean="0"/>
              <a:t>Las líneas de productos software requieren almacenar sus activos software en repositorios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Un repositorio LPS es una base de datos especializada que:</a:t>
            </a:r>
          </a:p>
          <a:p>
            <a:pPr lvl="1"/>
            <a:r>
              <a:rPr lang="es-ES" dirty="0" smtClean="0"/>
              <a:t>Almacena activos de software</a:t>
            </a:r>
          </a:p>
          <a:p>
            <a:pPr lvl="1"/>
            <a:r>
              <a:rPr lang="es-ES" dirty="0" smtClean="0"/>
              <a:t>Facilita la recuperación y el mantenimiento </a:t>
            </a:r>
            <a:br>
              <a:rPr lang="es-ES" dirty="0" smtClean="0"/>
            </a:br>
            <a:r>
              <a:rPr lang="es-ES" dirty="0" smtClean="0"/>
              <a:t>de los activos software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Su objetivo es asegurar la disponibilidad de activos para apoyar el desarrollo de productos de la LPS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194" y="3276600"/>
            <a:ext cx="14001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3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Introducción</a:t>
            </a:r>
            <a:endParaRPr lang="en-US" sz="2400" cap="none" dirty="0" smtClean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Líneas</a:t>
            </a:r>
            <a:r>
              <a:rPr lang="en-US" sz="2400" cap="none" dirty="0" smtClean="0"/>
              <a:t> de </a:t>
            </a:r>
            <a:r>
              <a:rPr lang="en-US" sz="2400" cap="none" dirty="0" err="1" smtClean="0"/>
              <a:t>Productos</a:t>
            </a:r>
            <a:r>
              <a:rPr lang="en-US" sz="2400" cap="none" dirty="0" smtClean="0"/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Metodología</a:t>
            </a:r>
            <a:r>
              <a:rPr lang="en-US" sz="2400" cap="none" dirty="0" smtClean="0"/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Juegos</a:t>
            </a:r>
            <a:r>
              <a:rPr lang="en-US" sz="2400" cap="none" dirty="0" smtClean="0"/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Conclusiones</a:t>
            </a:r>
            <a:endParaRPr lang="en-US" sz="2400" cap="none" dirty="0" smtClean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Demostración</a:t>
            </a:r>
            <a:endParaRPr lang="en-US" sz="2400" cap="none" dirty="0" smtClean="0"/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básico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LPS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69467" y="4119033"/>
            <a:ext cx="486833" cy="20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840567" y="3000331"/>
            <a:ext cx="1267795" cy="1120731"/>
            <a:chOff x="2840567" y="3000331"/>
            <a:chExt cx="1267795" cy="112073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840567" y="4119033"/>
              <a:ext cx="486833" cy="20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3863931" y="3242733"/>
              <a:ext cx="486833" cy="202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132667" y="3632200"/>
            <a:ext cx="2239433" cy="973667"/>
            <a:chOff x="3132667" y="3632200"/>
            <a:chExt cx="2239433" cy="973667"/>
          </a:xfrm>
        </p:grpSpPr>
        <p:sp>
          <p:nvSpPr>
            <p:cNvPr id="6" name="Chevron 5"/>
            <p:cNvSpPr/>
            <p:nvPr/>
          </p:nvSpPr>
          <p:spPr>
            <a:xfrm>
              <a:off x="3132667" y="3632200"/>
              <a:ext cx="2239433" cy="973667"/>
            </a:xfrm>
            <a:prstGeom prst="chevro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26"/>
            <p:cNvSpPr txBox="1"/>
            <p:nvPr/>
          </p:nvSpPr>
          <p:spPr>
            <a:xfrm>
              <a:off x="3619500" y="3826933"/>
              <a:ext cx="1655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 err="1" smtClean="0">
                  <a:solidFill>
                    <a:schemeClr val="bg1"/>
                  </a:solidFill>
                </a:rPr>
                <a:t>Producción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87967" y="3534833"/>
            <a:ext cx="1557867" cy="1265767"/>
            <a:chOff x="1087967" y="3534833"/>
            <a:chExt cx="1557867" cy="1265767"/>
          </a:xfrm>
        </p:grpSpPr>
        <p:sp>
          <p:nvSpPr>
            <p:cNvPr id="5" name="Flowchart: Multidocument 4"/>
            <p:cNvSpPr/>
            <p:nvPr/>
          </p:nvSpPr>
          <p:spPr>
            <a:xfrm>
              <a:off x="1087967" y="3534833"/>
              <a:ext cx="1557867" cy="1265767"/>
            </a:xfrm>
            <a:prstGeom prst="flowChartMultidocumen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3" name="TextBox 27"/>
            <p:cNvSpPr txBox="1"/>
            <p:nvPr/>
          </p:nvSpPr>
          <p:spPr>
            <a:xfrm>
              <a:off x="1185334" y="3924300"/>
              <a:ext cx="126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err="1" smtClean="0"/>
                <a:t>Activos</a:t>
              </a:r>
              <a:r>
                <a:rPr lang="en-US" sz="1200" b="1" dirty="0" smtClean="0"/>
                <a:t> de Software</a:t>
              </a:r>
              <a:endParaRPr lang="en-US" sz="12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937934" y="2171700"/>
            <a:ext cx="2239433" cy="778933"/>
            <a:chOff x="2937934" y="2171700"/>
            <a:chExt cx="2239433" cy="778933"/>
          </a:xfrm>
        </p:grpSpPr>
        <p:grpSp>
          <p:nvGrpSpPr>
            <p:cNvPr id="7" name="Group 6"/>
            <p:cNvGrpSpPr/>
            <p:nvPr/>
          </p:nvGrpSpPr>
          <p:grpSpPr>
            <a:xfrm>
              <a:off x="3814234" y="2171700"/>
              <a:ext cx="1363133" cy="778933"/>
              <a:chOff x="2667000" y="3352800"/>
              <a:chExt cx="609600" cy="609600"/>
            </a:xfrm>
          </p:grpSpPr>
          <p:sp>
            <p:nvSpPr>
              <p:cNvPr id="21" name="Isosceles Triangle 20"/>
              <p:cNvSpPr/>
              <p:nvPr/>
            </p:nvSpPr>
            <p:spPr>
              <a:xfrm>
                <a:off x="2895600" y="3352800"/>
                <a:ext cx="381000" cy="384048"/>
              </a:xfrm>
              <a:prstGeom prst="triangl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2819400" y="3429000"/>
                <a:ext cx="381000" cy="384048"/>
              </a:xfrm>
              <a:prstGeom prst="triangl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2743200" y="3505200"/>
                <a:ext cx="381000" cy="384048"/>
              </a:xfrm>
              <a:prstGeom prst="triangl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>
                <a:off x="2667000" y="3578352"/>
                <a:ext cx="381000" cy="384048"/>
              </a:xfrm>
              <a:prstGeom prst="triangl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14" name="TextBox 28"/>
            <p:cNvSpPr txBox="1"/>
            <p:nvPr/>
          </p:nvSpPr>
          <p:spPr>
            <a:xfrm>
              <a:off x="2937934" y="2269067"/>
              <a:ext cx="126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err="1" smtClean="0"/>
                <a:t>Decisiones</a:t>
              </a:r>
              <a:r>
                <a:rPr lang="en-US" sz="1200" b="1" dirty="0" smtClean="0"/>
                <a:t> de </a:t>
              </a:r>
              <a:r>
                <a:rPr lang="en-US" sz="1200" b="1" dirty="0" err="1"/>
                <a:t>P</a:t>
              </a:r>
              <a:r>
                <a:rPr lang="en-US" sz="1200" b="1" dirty="0" err="1" smtClean="0"/>
                <a:t>roducto</a:t>
              </a:r>
              <a:endParaRPr lang="en-US" sz="12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58933" y="2944928"/>
            <a:ext cx="2142067" cy="1855672"/>
            <a:chOff x="5858933" y="2944928"/>
            <a:chExt cx="2142067" cy="1855672"/>
          </a:xfrm>
        </p:grpSpPr>
        <p:grpSp>
          <p:nvGrpSpPr>
            <p:cNvPr id="8" name="Group 7"/>
            <p:cNvGrpSpPr/>
            <p:nvPr/>
          </p:nvGrpSpPr>
          <p:grpSpPr>
            <a:xfrm>
              <a:off x="6151033" y="3242733"/>
              <a:ext cx="1849967" cy="1557867"/>
              <a:chOff x="4419600" y="3962400"/>
              <a:chExt cx="1447800" cy="12192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4876800" y="3962400"/>
                <a:ext cx="990600" cy="990600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724400" y="4038600"/>
                <a:ext cx="990600" cy="9906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572000" y="4114800"/>
                <a:ext cx="990600" cy="990600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419600" y="4191000"/>
                <a:ext cx="990600" cy="990600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824984" y="459638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sp>
          <p:nvSpPr>
            <p:cNvPr id="15" name="TextBox 29"/>
            <p:cNvSpPr txBox="1"/>
            <p:nvPr/>
          </p:nvSpPr>
          <p:spPr>
            <a:xfrm>
              <a:off x="5858933" y="2944928"/>
              <a:ext cx="1265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err="1" smtClean="0"/>
                <a:t>Productos</a:t>
              </a:r>
              <a:r>
                <a:rPr lang="en-US" sz="1200" b="1" dirty="0" smtClean="0"/>
                <a:t> software</a:t>
              </a:r>
              <a:endParaRPr lang="en-US" sz="1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básico de una LPS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Activos software</a:t>
            </a:r>
          </a:p>
          <a:p>
            <a:pPr lvl="1"/>
            <a:r>
              <a:rPr lang="es-ES" dirty="0" smtClean="0"/>
              <a:t>Colección de partes software ( requisitos, diseños, componentes, casos de prueba…) que se configuran y componen para producir los productos de la línea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Decisiones de producto</a:t>
            </a:r>
          </a:p>
          <a:p>
            <a:pPr lvl="1"/>
            <a:r>
              <a:rPr lang="es-ES" dirty="0" smtClean="0"/>
              <a:t>Modelos que describen los aspectos variables y opcionales</a:t>
            </a:r>
          </a:p>
          <a:p>
            <a:pPr lvl="1"/>
            <a:r>
              <a:rPr lang="es-ES" dirty="0" smtClean="0"/>
              <a:t>Cada producto se define por un conjunto de decisiones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3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básico de una LPS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Proceso de producción</a:t>
            </a:r>
          </a:p>
          <a:p>
            <a:pPr lvl="1"/>
            <a:r>
              <a:rPr lang="es-ES" dirty="0" smtClean="0"/>
              <a:t>Establece los mecanismo o pasos para componer o configurar productos a partir de los activos de entrada</a:t>
            </a:r>
          </a:p>
          <a:p>
            <a:pPr lvl="1"/>
            <a:r>
              <a:rPr lang="es-ES" dirty="0" smtClean="0"/>
              <a:t>Las decisiones de producto se usan para determina que activos de entrada utilizar y como configurar los puntos de variación</a:t>
            </a:r>
          </a:p>
          <a:p>
            <a:pPr lvl="1"/>
            <a:endParaRPr lang="es-ES" dirty="0"/>
          </a:p>
          <a:p>
            <a:r>
              <a:rPr lang="es-ES" dirty="0" smtClean="0"/>
              <a:t>Productos software</a:t>
            </a:r>
          </a:p>
          <a:p>
            <a:pPr lvl="1"/>
            <a:r>
              <a:rPr lang="es-ES" dirty="0" smtClean="0"/>
              <a:t>Conjunto de todos los productos </a:t>
            </a:r>
            <a:r>
              <a:rPr lang="es-ES" smtClean="0"/>
              <a:t>que pueden ser </a:t>
            </a:r>
            <a:r>
              <a:rPr lang="es-ES" dirty="0" smtClean="0"/>
              <a:t>o son producidos </a:t>
            </a:r>
            <a:r>
              <a:rPr lang="es-ES" smtClean="0"/>
              <a:t>por la </a:t>
            </a:r>
            <a:r>
              <a:rPr lang="es-ES" dirty="0" smtClean="0"/>
              <a:t>línea de productos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18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Proceso evolutivo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023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 smtClean="0"/>
              <a:t>Elimina la distinción tradicional entre el desarrollo del software y su mantenimiento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sistemas evolucionan a lo largo de varias iteraciones</a:t>
            </a:r>
          </a:p>
          <a:p>
            <a:pPr marL="0" indent="0">
              <a:buNone/>
            </a:pPr>
            <a:endParaRPr lang="es-ES" sz="1400" dirty="0" smtClean="0"/>
          </a:p>
          <a:p>
            <a:pPr marL="0" indent="0">
              <a:buNone/>
            </a:pPr>
            <a:endParaRPr lang="es-ES" sz="1400" dirty="0"/>
          </a:p>
          <a:p>
            <a:r>
              <a:rPr lang="es-ES" dirty="0" smtClean="0"/>
              <a:t>El modelo de proceso evolutivo se divide en:</a:t>
            </a:r>
          </a:p>
          <a:p>
            <a:pPr lvl="1"/>
            <a:r>
              <a:rPr lang="es-ES" dirty="0" smtClean="0"/>
              <a:t>Ingeniería de dominio</a:t>
            </a:r>
          </a:p>
          <a:p>
            <a:pPr lvl="1"/>
            <a:r>
              <a:rPr lang="es-ES" dirty="0" smtClean="0"/>
              <a:t>Ingeniería de producto</a:t>
            </a:r>
          </a:p>
        </p:txBody>
      </p:sp>
    </p:spTree>
    <p:extLst>
      <p:ext uri="{BB962C8B-B14F-4D97-AF65-F5344CB8AC3E}">
        <p14:creationId xmlns:p14="http://schemas.microsoft.com/office/powerpoint/2010/main" val="6923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Ingeniería de Dominio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La Ingeniería de Dominio captura la información y representa el conocimiento sobre un dominio</a:t>
            </a:r>
          </a:p>
          <a:p>
            <a:pPr lvl="1"/>
            <a:r>
              <a:rPr lang="es-ES" dirty="0" smtClean="0"/>
              <a:t>Crea activos software reutilizables para  el desarrollo de cualquier nuevo producto de la LPS</a:t>
            </a:r>
            <a:endParaRPr lang="es-ES" dirty="0" smtClean="0"/>
          </a:p>
          <a:p>
            <a:endParaRPr lang="es-ES" sz="1700" dirty="0"/>
          </a:p>
          <a:p>
            <a:r>
              <a:rPr lang="es-ES" dirty="0" smtClean="0"/>
              <a:t>Análisis de características:</a:t>
            </a:r>
          </a:p>
          <a:p>
            <a:pPr lvl="1"/>
            <a:r>
              <a:rPr lang="es-ES" dirty="0" smtClean="0"/>
              <a:t>Analiza la línea para determinar los requisitos que son comunes, opcionales o diferentes a todos sus miembros</a:t>
            </a:r>
          </a:p>
          <a:p>
            <a:r>
              <a:rPr lang="es-ES" dirty="0" smtClean="0"/>
              <a:t>Diseño de la Arquitectura LPS:</a:t>
            </a:r>
          </a:p>
          <a:p>
            <a:pPr lvl="1"/>
            <a:r>
              <a:rPr lang="es-ES" dirty="0" smtClean="0"/>
              <a:t>Produce una arquitectura de dominio la cual tiene:</a:t>
            </a:r>
          </a:p>
          <a:p>
            <a:pPr lvl="2"/>
            <a:r>
              <a:rPr lang="es-ES" dirty="0" smtClean="0"/>
              <a:t>Componentes comunes , opcionales  y variables</a:t>
            </a:r>
          </a:p>
          <a:p>
            <a:r>
              <a:rPr lang="es-ES" dirty="0" smtClean="0"/>
              <a:t>Implementación del Dominio</a:t>
            </a:r>
          </a:p>
          <a:p>
            <a:pPr lvl="1"/>
            <a:r>
              <a:rPr lang="es-ES" dirty="0" smtClean="0"/>
              <a:t>Consiste en la creación y almacenamiento de los activos de software que se emplearán para producir los productos</a:t>
            </a:r>
          </a:p>
        </p:txBody>
      </p:sp>
    </p:spTree>
    <p:extLst>
      <p:ext uri="{BB962C8B-B14F-4D97-AF65-F5344CB8AC3E}">
        <p14:creationId xmlns:p14="http://schemas.microsoft.com/office/powerpoint/2010/main" val="17978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Ingeniería de Producto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/>
          </a:bodyPr>
          <a:lstStyle/>
          <a:p>
            <a:r>
              <a:rPr lang="es-ES" dirty="0" smtClean="0"/>
              <a:t>La Ingeniería de Producto se encarga del desarrollo de los productos de la LPS a través de:</a:t>
            </a:r>
          </a:p>
          <a:p>
            <a:pPr lvl="1"/>
            <a:r>
              <a:rPr lang="es-ES" dirty="0" smtClean="0"/>
              <a:t>La reutilización de activos software</a:t>
            </a:r>
          </a:p>
          <a:p>
            <a:pPr lvl="1"/>
            <a:r>
              <a:rPr lang="es-ES" dirty="0" smtClean="0"/>
              <a:t>Decisiones de producto</a:t>
            </a:r>
            <a:endParaRPr lang="es-ES" dirty="0" smtClean="0"/>
          </a:p>
          <a:p>
            <a:pPr lvl="1"/>
            <a:endParaRPr lang="es-ES" dirty="0"/>
          </a:p>
          <a:p>
            <a:r>
              <a:rPr lang="es-ES" dirty="0" smtClean="0"/>
              <a:t>La arquitectura de dominio se emplea como un modelo de referencia para diseñar los productos</a:t>
            </a:r>
          </a:p>
          <a:p>
            <a:endParaRPr lang="es-ES" dirty="0"/>
          </a:p>
          <a:p>
            <a:r>
              <a:rPr lang="es-ES" dirty="0" smtClean="0"/>
              <a:t>El repositorio de la LPS provee los activos necesitados durante el desarrollo de cada nuevo producto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54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de Proceso </a:t>
            </a:r>
            <a:r>
              <a:rPr lang="es-ES" dirty="0"/>
              <a:t>E</a:t>
            </a:r>
            <a:r>
              <a:rPr lang="es-ES" dirty="0" smtClean="0"/>
              <a:t>volutivo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61047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9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de Proceso Evolutivo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000"/>
            <a:ext cx="7401712" cy="3962400"/>
          </a:xfrm>
        </p:spPr>
      </p:pic>
    </p:spTree>
    <p:extLst>
      <p:ext uri="{BB962C8B-B14F-4D97-AF65-F5344CB8AC3E}">
        <p14:creationId xmlns:p14="http://schemas.microsoft.com/office/powerpoint/2010/main" val="38507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Enfoques de construcción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Enfoque sustractivo</a:t>
            </a:r>
          </a:p>
          <a:p>
            <a:pPr lvl="1"/>
            <a:r>
              <a:rPr lang="es-ES" dirty="0" smtClean="0"/>
              <a:t>Todas las variabilidades se contemplan en el nivel de ingeniería de dominio y, a nivel de ingeniería de producto, se eliminan aquellas que no corresponden al producto concreto que se está desarrollando.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Enfoque aditivo</a:t>
            </a:r>
          </a:p>
          <a:p>
            <a:pPr lvl="1"/>
            <a:r>
              <a:rPr lang="es-ES" dirty="0" smtClean="0"/>
              <a:t>A nivel de ingeniería de dominio se trabaja únicamente con las características comunes. Luego , a nivel de producto , se le incorporan las variabilidades que correspondan.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Metodología</a:t>
            </a:r>
            <a:r>
              <a:rPr lang="en-US" sz="2400" cap="none" dirty="0" smtClean="0"/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Introducción</a:t>
            </a:r>
            <a:endParaRPr lang="en-US" sz="2400" cap="none" dirty="0" smtClean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PLUS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Product Line UML-Based Software Engineering (PLUS)</a:t>
            </a:r>
            <a:br>
              <a:rPr lang="es-ES" dirty="0" smtClean="0"/>
            </a:br>
            <a:endParaRPr lang="es-ES" dirty="0" smtClean="0"/>
          </a:p>
          <a:p>
            <a:pPr lvl="1">
              <a:spcAft>
                <a:spcPts val="1000"/>
              </a:spcAft>
            </a:pPr>
            <a:r>
              <a:rPr lang="es-ES" dirty="0" smtClean="0"/>
              <a:t>Extiende las metodologías basadas en UML para abordar las LPS</a:t>
            </a:r>
          </a:p>
          <a:p>
            <a:pPr lvl="1">
              <a:spcAft>
                <a:spcPts val="1000"/>
              </a:spcAft>
            </a:pPr>
            <a:r>
              <a:rPr lang="es-ES" dirty="0" smtClean="0"/>
              <a:t>Modela explícitamente las características comunes y variables</a:t>
            </a:r>
          </a:p>
          <a:p>
            <a:pPr lvl="1">
              <a:spcAft>
                <a:spcPts val="1000"/>
              </a:spcAft>
            </a:pPr>
            <a:r>
              <a:rPr lang="es-ES" dirty="0" smtClean="0"/>
              <a:t>Compatible con el Proceso Unificado de Desarrollo de Software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899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Fases del proceso de Ingeniería de LPS</a:t>
            </a:r>
            <a:endParaRPr lang="es-E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8" y="1527175"/>
            <a:ext cx="7372351" cy="4572000"/>
          </a:xfrm>
        </p:spPr>
      </p:pic>
    </p:spTree>
    <p:extLst>
      <p:ext uri="{BB962C8B-B14F-4D97-AF65-F5344CB8AC3E}">
        <p14:creationId xmlns:p14="http://schemas.microsoft.com/office/powerpoint/2010/main" val="13239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Ingeniería de Requisitos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/>
          <a:lstStyle/>
          <a:p>
            <a:r>
              <a:rPr lang="es-ES" dirty="0" smtClean="0"/>
              <a:t>Se desarrolla un modelo de casos de uso y un </a:t>
            </a:r>
            <a:r>
              <a:rPr lang="es-ES" i="1" dirty="0" smtClean="0"/>
              <a:t>feature model </a:t>
            </a:r>
            <a:r>
              <a:rPr lang="es-ES" dirty="0" smtClean="0"/>
              <a:t>(modelo de características)</a:t>
            </a:r>
          </a:p>
          <a:p>
            <a:pPr lvl="1"/>
            <a:endParaRPr lang="es-ES" dirty="0"/>
          </a:p>
          <a:p>
            <a:pPr lvl="1">
              <a:spcAft>
                <a:spcPts val="800"/>
              </a:spcAft>
            </a:pPr>
            <a:r>
              <a:rPr lang="es-ES" b="1" dirty="0" smtClean="0"/>
              <a:t>Casos de uso </a:t>
            </a:r>
            <a:r>
              <a:rPr lang="es-ES" b="1" i="1" dirty="0" smtClean="0"/>
              <a:t>Kernel</a:t>
            </a:r>
            <a:r>
              <a:rPr lang="es-ES" b="1" dirty="0" smtClean="0"/>
              <a:t>: </a:t>
            </a:r>
            <a:r>
              <a:rPr lang="es-ES" dirty="0" smtClean="0"/>
              <a:t>Estarán presentes en todos los productos de la línea y cuya implementación es fija.</a:t>
            </a:r>
          </a:p>
          <a:p>
            <a:pPr lvl="1">
              <a:spcAft>
                <a:spcPts val="800"/>
              </a:spcAft>
            </a:pPr>
            <a:r>
              <a:rPr lang="es-ES" b="1" dirty="0" smtClean="0"/>
              <a:t>Casos de uso </a:t>
            </a:r>
            <a:r>
              <a:rPr lang="es-ES" b="1" i="1" dirty="0" smtClean="0"/>
              <a:t>Optional</a:t>
            </a:r>
            <a:r>
              <a:rPr lang="es-ES" b="1" dirty="0" smtClean="0"/>
              <a:t>: </a:t>
            </a:r>
            <a:r>
              <a:rPr lang="es-ES" dirty="0" smtClean="0"/>
              <a:t>Estarán presentes solo en algunos productos de la línea y su implementación es fija.</a:t>
            </a:r>
          </a:p>
          <a:p>
            <a:pPr lvl="1">
              <a:spcAft>
                <a:spcPts val="800"/>
              </a:spcAft>
            </a:pPr>
            <a:r>
              <a:rPr lang="es-ES" b="1" dirty="0" smtClean="0"/>
              <a:t>Casos de uso </a:t>
            </a:r>
            <a:r>
              <a:rPr lang="es-ES" b="1" i="1" dirty="0" smtClean="0"/>
              <a:t>Alternative</a:t>
            </a:r>
            <a:r>
              <a:rPr lang="es-ES" b="1" dirty="0" smtClean="0"/>
              <a:t>:</a:t>
            </a:r>
            <a:r>
              <a:rPr lang="es-ES" dirty="0" smtClean="0"/>
              <a:t> Estarán presentes sólo en algunos productos y además pueden tener diferentes implementaciones en función del producto. Estos casos de uso pueden identificar los puntos de variación </a:t>
            </a:r>
            <a:r>
              <a:rPr lang="es-ES" i="1" dirty="0" smtClean="0"/>
              <a:t>(variation points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714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de casos de uso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95400"/>
            <a:ext cx="4814129" cy="5032954"/>
          </a:xfrm>
        </p:spPr>
      </p:pic>
    </p:spTree>
    <p:extLst>
      <p:ext uri="{BB962C8B-B14F-4D97-AF65-F5344CB8AC3E}">
        <p14:creationId xmlns:p14="http://schemas.microsoft.com/office/powerpoint/2010/main" val="202070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 smtClean="0"/>
              <a:t>Feature model</a:t>
            </a:r>
            <a:endParaRPr lang="es-ES" i="1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/>
          <a:lstStyle/>
          <a:p>
            <a:r>
              <a:rPr lang="es-ES" dirty="0" smtClean="0"/>
              <a:t>Recoge las características de la LPS y representa las dependencias entre ellas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Estereotipos:</a:t>
            </a:r>
          </a:p>
          <a:p>
            <a:pPr lvl="1"/>
            <a:r>
              <a:rPr lang="es-ES" i="1" dirty="0" smtClean="0"/>
              <a:t>Common feature</a:t>
            </a:r>
          </a:p>
          <a:p>
            <a:pPr lvl="1"/>
            <a:r>
              <a:rPr lang="es-ES" i="1" dirty="0" smtClean="0"/>
              <a:t>Optional feature</a:t>
            </a:r>
          </a:p>
          <a:p>
            <a:pPr lvl="1"/>
            <a:r>
              <a:rPr lang="es-ES" i="1" dirty="0" smtClean="0"/>
              <a:t>Alternative feature</a:t>
            </a:r>
          </a:p>
          <a:p>
            <a:pPr lvl="1"/>
            <a:r>
              <a:rPr lang="es-ES" i="1" dirty="0" smtClean="0"/>
              <a:t>Parameterized feature</a:t>
            </a:r>
          </a:p>
          <a:p>
            <a:pPr lvl="1"/>
            <a:r>
              <a:rPr lang="es-ES" i="1" dirty="0" err="1" smtClean="0"/>
              <a:t>Prerequisite</a:t>
            </a:r>
            <a:r>
              <a:rPr lang="es-ES" i="1" dirty="0" smtClean="0"/>
              <a:t> features</a:t>
            </a:r>
          </a:p>
          <a:p>
            <a:pPr lvl="1"/>
            <a:r>
              <a:rPr lang="es-ES" i="1" dirty="0" err="1" smtClean="0"/>
              <a:t>Mutually</a:t>
            </a:r>
            <a:r>
              <a:rPr lang="es-ES" i="1" dirty="0" smtClean="0"/>
              <a:t> inclusive features</a:t>
            </a:r>
          </a:p>
          <a:p>
            <a:pPr lvl="1"/>
            <a:r>
              <a:rPr lang="es-ES" i="1" dirty="0" err="1" smtClean="0"/>
              <a:t>Mutually</a:t>
            </a:r>
            <a:r>
              <a:rPr lang="es-ES" i="1" dirty="0" smtClean="0"/>
              <a:t> exclusive features</a:t>
            </a:r>
          </a:p>
          <a:p>
            <a:pPr lvl="1"/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1884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Feature model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Una </a:t>
            </a:r>
            <a:r>
              <a:rPr lang="es-ES" i="1" dirty="0" smtClean="0"/>
              <a:t>feature</a:t>
            </a:r>
            <a:r>
              <a:rPr lang="es-ES" dirty="0" smtClean="0"/>
              <a:t> puede agrupar varios requisitos funcionales</a:t>
            </a:r>
          </a:p>
          <a:p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5049405" cy="411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4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Modelo estático de la LPS</a:t>
            </a:r>
          </a:p>
          <a:p>
            <a:pPr lvl="1"/>
            <a:r>
              <a:rPr lang="es-ES" dirty="0" smtClean="0"/>
              <a:t>Diagrama de clases de análisis donde cada clase se estereotipa</a:t>
            </a:r>
          </a:p>
          <a:p>
            <a:pPr lvl="2"/>
            <a:r>
              <a:rPr lang="es-ES" i="1" dirty="0" smtClean="0"/>
              <a:t>Kernel</a:t>
            </a:r>
          </a:p>
          <a:p>
            <a:pPr lvl="2"/>
            <a:r>
              <a:rPr lang="es-ES" i="1" dirty="0" smtClean="0"/>
              <a:t>Optional</a:t>
            </a:r>
          </a:p>
          <a:p>
            <a:pPr lvl="2"/>
            <a:r>
              <a:rPr lang="es-ES" i="1" dirty="0" smtClean="0"/>
              <a:t>Variant</a:t>
            </a:r>
            <a:r>
              <a:rPr lang="es-ES" dirty="0" smtClean="0"/>
              <a:t> </a:t>
            </a:r>
          </a:p>
          <a:p>
            <a:pPr marL="594360" lvl="2" indent="0">
              <a:buNone/>
            </a:pPr>
            <a:endParaRPr lang="es-ES" dirty="0"/>
          </a:p>
          <a:p>
            <a:r>
              <a:rPr lang="es-ES" dirty="0" smtClean="0"/>
              <a:t>Modelo dinámico de la LPS</a:t>
            </a:r>
          </a:p>
          <a:p>
            <a:pPr lvl="1"/>
            <a:r>
              <a:rPr lang="es-ES" dirty="0" smtClean="0"/>
              <a:t>Diagramas de colaboración entre objetos</a:t>
            </a:r>
          </a:p>
          <a:p>
            <a:pPr lvl="1"/>
            <a:r>
              <a:rPr lang="es-ES" dirty="0" smtClean="0"/>
              <a:t>Máquinas de estado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6387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71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Se diseña la arquitectura de la LPS</a:t>
            </a:r>
          </a:p>
          <a:p>
            <a:pPr lvl="1"/>
            <a:r>
              <a:rPr lang="es-ES" dirty="0" smtClean="0"/>
              <a:t>Basada en componentes</a:t>
            </a:r>
          </a:p>
          <a:p>
            <a:r>
              <a:rPr lang="es-ES" dirty="0" smtClean="0"/>
              <a:t>Utilización de estereotipos en las clases de diseño</a:t>
            </a:r>
            <a:endParaRPr lang="es-ES" dirty="0"/>
          </a:p>
          <a:p>
            <a:endParaRPr lang="es-ES" dirty="0" smtClean="0"/>
          </a:p>
          <a:p>
            <a:pPr lvl="1"/>
            <a:endParaRPr lang="es-ES" dirty="0"/>
          </a:p>
          <a:p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20251"/>
            <a:ext cx="8164571" cy="348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73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292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Software actualmente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El software trasciende cada vez más en todos los sectores</a:t>
            </a:r>
          </a:p>
          <a:p>
            <a:r>
              <a:rPr lang="es-ES" dirty="0" smtClean="0"/>
              <a:t>El software se ha convertido en el resultado final de muchas organizaciones</a:t>
            </a:r>
          </a:p>
          <a:p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5664"/>
            <a:ext cx="8229600" cy="17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y pruebas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Implementación</a:t>
            </a:r>
          </a:p>
          <a:p>
            <a:pPr lvl="1"/>
            <a:r>
              <a:rPr lang="es-ES" dirty="0" smtClean="0"/>
              <a:t>Se selecciona un subconjunto de la línea para ser implementado en cada incremento</a:t>
            </a:r>
          </a:p>
          <a:p>
            <a:pPr lvl="1"/>
            <a:r>
              <a:rPr lang="es-ES" dirty="0" smtClean="0"/>
              <a:t>Se comienza con los casos de uso </a:t>
            </a:r>
            <a:r>
              <a:rPr lang="es-ES" i="1" dirty="0" smtClean="0"/>
              <a:t>kernel</a:t>
            </a:r>
            <a:endParaRPr lang="es-ES" dirty="0" smtClean="0"/>
          </a:p>
          <a:p>
            <a:pPr marL="274320" lvl="1" indent="0">
              <a:buNone/>
            </a:pPr>
            <a:endParaRPr lang="es-ES" dirty="0"/>
          </a:p>
          <a:p>
            <a:r>
              <a:rPr lang="es-ES" dirty="0" smtClean="0"/>
              <a:t>Pruebas</a:t>
            </a:r>
          </a:p>
          <a:p>
            <a:pPr lvl="1"/>
            <a:r>
              <a:rPr lang="es-ES" dirty="0" smtClean="0"/>
              <a:t>Pruebas unitarias</a:t>
            </a:r>
          </a:p>
          <a:p>
            <a:pPr lvl="1"/>
            <a:r>
              <a:rPr lang="es-ES" dirty="0" smtClean="0"/>
              <a:t>Prueba de integración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06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Ingeniería de dominio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178552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Inicio</a:t>
            </a:r>
          </a:p>
          <a:p>
            <a:pPr lvl="1"/>
            <a:r>
              <a:rPr lang="es-ES" dirty="0" smtClean="0"/>
              <a:t>Estudio de viabilidad, tamaño, alcance, productos potenciales</a:t>
            </a:r>
            <a:endParaRPr lang="es-ES" dirty="0" smtClean="0"/>
          </a:p>
          <a:p>
            <a:r>
              <a:rPr lang="es-ES" dirty="0" smtClean="0"/>
              <a:t>Elaboración</a:t>
            </a:r>
          </a:p>
          <a:p>
            <a:pPr lvl="1"/>
            <a:r>
              <a:rPr lang="es-ES" dirty="0" smtClean="0"/>
              <a:t>Kernel </a:t>
            </a:r>
            <a:r>
              <a:rPr lang="es-ES" dirty="0" err="1" smtClean="0"/>
              <a:t>first</a:t>
            </a:r>
            <a:endParaRPr lang="es-ES" dirty="0" smtClean="0"/>
          </a:p>
          <a:p>
            <a:pPr lvl="1"/>
            <a:r>
              <a:rPr lang="es-ES" dirty="0" smtClean="0"/>
              <a:t>Product </a:t>
            </a:r>
            <a:r>
              <a:rPr lang="es-ES" dirty="0" err="1" smtClean="0"/>
              <a:t>Evolution</a:t>
            </a:r>
            <a:endParaRPr lang="es-ES" dirty="0" smtClean="0"/>
          </a:p>
          <a:p>
            <a:r>
              <a:rPr lang="es-ES" dirty="0" smtClean="0"/>
              <a:t>Construcción</a:t>
            </a:r>
          </a:p>
          <a:p>
            <a:pPr lvl="1"/>
            <a:r>
              <a:rPr lang="es-ES" dirty="0" smtClean="0"/>
              <a:t>Implementación de los componentes </a:t>
            </a:r>
            <a:r>
              <a:rPr lang="es-ES" i="1" dirty="0" smtClean="0"/>
              <a:t>kernel</a:t>
            </a:r>
            <a:endParaRPr lang="es-ES" dirty="0" smtClean="0"/>
          </a:p>
          <a:p>
            <a:r>
              <a:rPr lang="es-ES" dirty="0" smtClean="0"/>
              <a:t>Transición</a:t>
            </a:r>
          </a:p>
          <a:p>
            <a:pPr lvl="1"/>
            <a:r>
              <a:rPr lang="es-ES" dirty="0" smtClean="0"/>
              <a:t>Pruebas funcionales y de integración de los componentes </a:t>
            </a:r>
            <a:r>
              <a:rPr lang="es-ES" i="1" dirty="0" smtClean="0"/>
              <a:t>kernel</a:t>
            </a:r>
            <a:endParaRPr lang="es-ES" dirty="0" smtClean="0"/>
          </a:p>
          <a:p>
            <a:r>
              <a:rPr lang="es-ES" dirty="0" smtClean="0"/>
              <a:t>Iteraciones </a:t>
            </a:r>
            <a:r>
              <a:rPr lang="es-ES" dirty="0" smtClean="0"/>
              <a:t>adicionales</a:t>
            </a:r>
          </a:p>
          <a:p>
            <a:pPr lvl="1"/>
            <a:r>
              <a:rPr lang="es-ES" dirty="0" smtClean="0"/>
              <a:t>Desarrollo de casos de uso </a:t>
            </a:r>
            <a:r>
              <a:rPr lang="es-ES" i="1" dirty="0" smtClean="0"/>
              <a:t>optional </a:t>
            </a:r>
            <a:r>
              <a:rPr lang="es-ES" dirty="0" smtClean="0"/>
              <a:t>y </a:t>
            </a:r>
            <a:r>
              <a:rPr lang="es-ES" i="1" dirty="0" smtClean="0"/>
              <a:t>alternative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50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Ingeniería de Producto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Inicio</a:t>
            </a:r>
            <a:endParaRPr lang="es-ES" dirty="0" smtClean="0"/>
          </a:p>
          <a:p>
            <a:r>
              <a:rPr lang="es-ES" dirty="0" smtClean="0"/>
              <a:t>Elaboración</a:t>
            </a:r>
          </a:p>
          <a:p>
            <a:pPr lvl="1"/>
            <a:r>
              <a:rPr lang="es-ES" dirty="0" smtClean="0"/>
              <a:t>Evolución</a:t>
            </a:r>
          </a:p>
          <a:p>
            <a:pPr lvl="1"/>
            <a:r>
              <a:rPr lang="es-ES" dirty="0" smtClean="0"/>
              <a:t>Adaptación</a:t>
            </a:r>
          </a:p>
          <a:p>
            <a:r>
              <a:rPr lang="es-ES" dirty="0" smtClean="0"/>
              <a:t>Construcción</a:t>
            </a:r>
          </a:p>
          <a:p>
            <a:r>
              <a:rPr lang="es-ES" dirty="0" smtClean="0"/>
              <a:t>Transición</a:t>
            </a:r>
          </a:p>
        </p:txBody>
      </p:sp>
    </p:spTree>
    <p:extLst>
      <p:ext uri="{BB962C8B-B14F-4D97-AF65-F5344CB8AC3E}">
        <p14:creationId xmlns:p14="http://schemas.microsoft.com/office/powerpoint/2010/main" val="7785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Juegos</a:t>
            </a:r>
            <a:r>
              <a:rPr lang="en-US" sz="2400" cap="none" dirty="0" smtClean="0"/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LPS: Juegos de mesa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Sistema cliente-servidor que permite jugar a varios juegos de mesa de manera remota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Características comunes</a:t>
            </a:r>
          </a:p>
          <a:p>
            <a:pPr lvl="1"/>
            <a:r>
              <a:rPr lang="es-ES" dirty="0" smtClean="0"/>
              <a:t>Sistema de registro</a:t>
            </a:r>
          </a:p>
          <a:p>
            <a:pPr lvl="1"/>
            <a:r>
              <a:rPr lang="es-ES" dirty="0" smtClean="0"/>
              <a:t>Sistema de identificación</a:t>
            </a:r>
          </a:p>
          <a:p>
            <a:pPr lvl="1"/>
            <a:r>
              <a:rPr lang="es-ES" dirty="0" smtClean="0"/>
              <a:t>Gestión de partidas</a:t>
            </a:r>
          </a:p>
          <a:p>
            <a:pPr lvl="1"/>
            <a:r>
              <a:rPr lang="es-ES" dirty="0" smtClean="0"/>
              <a:t>Información de la cuenta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61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LPS: Juegos de mesa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80186"/>
            <a:ext cx="5606029" cy="4974364"/>
          </a:xfrm>
        </p:spPr>
      </p:pic>
    </p:spTree>
    <p:extLst>
      <p:ext uri="{BB962C8B-B14F-4D97-AF65-F5344CB8AC3E}">
        <p14:creationId xmlns:p14="http://schemas.microsoft.com/office/powerpoint/2010/main" val="42124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LPS: Juegos de mesa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0200"/>
            <a:ext cx="6992497" cy="4754182"/>
          </a:xfrm>
        </p:spPr>
      </p:pic>
    </p:spTree>
    <p:extLst>
      <p:ext uri="{BB962C8B-B14F-4D97-AF65-F5344CB8AC3E}">
        <p14:creationId xmlns:p14="http://schemas.microsoft.com/office/powerpoint/2010/main" val="306292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LPS: Juegos de mesa</a:t>
            </a: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71600"/>
            <a:ext cx="5181600" cy="5374465"/>
          </a:xfrm>
        </p:spPr>
      </p:pic>
    </p:spTree>
    <p:extLst>
      <p:ext uri="{BB962C8B-B14F-4D97-AF65-F5344CB8AC3E}">
        <p14:creationId xmlns:p14="http://schemas.microsoft.com/office/powerpoint/2010/main" val="362060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Conclusiones</a:t>
            </a:r>
            <a:endParaRPr lang="en-US" sz="2400" cap="none" dirty="0" smtClean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Demostración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6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Beneficios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Producción</a:t>
            </a:r>
            <a:r>
              <a:rPr lang="en-US" dirty="0" smtClean="0"/>
              <a:t> en </a:t>
            </a:r>
            <a:r>
              <a:rPr lang="en-US" dirty="0" err="1" smtClean="0"/>
              <a:t>masa</a:t>
            </a:r>
            <a:endParaRPr lang="en-US" dirty="0" smtClean="0"/>
          </a:p>
          <a:p>
            <a:r>
              <a:rPr lang="en-US" dirty="0" err="1" smtClean="0"/>
              <a:t>Personalización</a:t>
            </a:r>
            <a:r>
              <a:rPr lang="en-US" dirty="0" smtClean="0"/>
              <a:t> en </a:t>
            </a:r>
            <a:r>
              <a:rPr lang="en-US" dirty="0" err="1" smtClean="0"/>
              <a:t>serie</a:t>
            </a:r>
            <a:endParaRPr lang="en-US" dirty="0" smtClean="0"/>
          </a:p>
          <a:p>
            <a:r>
              <a:rPr lang="en-US" dirty="0" err="1" smtClean="0"/>
              <a:t>Mejora</a:t>
            </a:r>
            <a:r>
              <a:rPr lang="en-US" dirty="0" smtClean="0"/>
              <a:t> de la </a:t>
            </a:r>
            <a:r>
              <a:rPr lang="en-US" dirty="0" err="1" smtClean="0"/>
              <a:t>productividad</a:t>
            </a:r>
            <a:r>
              <a:rPr lang="en-US" dirty="0" smtClean="0"/>
              <a:t> del </a:t>
            </a:r>
            <a:r>
              <a:rPr lang="en-US" dirty="0" err="1" smtClean="0"/>
              <a:t>desarrollo</a:t>
            </a:r>
            <a:r>
              <a:rPr lang="en-US" dirty="0" smtClean="0"/>
              <a:t> de software</a:t>
            </a:r>
          </a:p>
          <a:p>
            <a:r>
              <a:rPr lang="en-US" dirty="0" err="1" smtClean="0"/>
              <a:t>Escalabilidad</a:t>
            </a:r>
            <a:endParaRPr lang="en-US" dirty="0" smtClean="0"/>
          </a:p>
          <a:p>
            <a:r>
              <a:rPr lang="en-US" dirty="0" err="1" smtClean="0"/>
              <a:t>Reducción</a:t>
            </a:r>
            <a:r>
              <a:rPr lang="en-US" dirty="0" smtClean="0"/>
              <a:t> de </a:t>
            </a:r>
            <a:r>
              <a:rPr lang="en-US" dirty="0" err="1" smtClean="0"/>
              <a:t>costes</a:t>
            </a:r>
            <a:endParaRPr lang="en-US" dirty="0" smtClean="0"/>
          </a:p>
          <a:p>
            <a:r>
              <a:rPr lang="en-US" dirty="0" smtClean="0"/>
              <a:t>Time to market</a:t>
            </a:r>
          </a:p>
          <a:p>
            <a:endParaRPr lang="en-US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72" y="3048000"/>
            <a:ext cx="4925627" cy="3225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Ofrecer un producto software a distintos cliente</a:t>
            </a:r>
          </a:p>
          <a:p>
            <a:pPr lvl="1"/>
            <a:r>
              <a:rPr lang="es-ES" dirty="0" smtClean="0"/>
              <a:t>Problemática de versiones y evolución acompasada</a:t>
            </a:r>
          </a:p>
          <a:p>
            <a:pPr lvl="1"/>
            <a:endParaRPr lang="es-ES" dirty="0"/>
          </a:p>
          <a:p>
            <a:r>
              <a:rPr lang="es-ES" dirty="0" smtClean="0"/>
              <a:t>Posibles problemas: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Relaciones conflictivas entre equipos de marketing y de ingeniería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Coordinación compleja y costosa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Código fuente poco robusto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19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Beneficios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Mejora en la calidad de los productos de la línea</a:t>
            </a:r>
          </a:p>
          <a:p>
            <a:pPr lvl="1"/>
            <a:r>
              <a:rPr lang="es-ES" dirty="0" smtClean="0"/>
              <a:t>Los beneficios de encontrar y eliminar un defecto en un </a:t>
            </a:r>
            <a:r>
              <a:rPr lang="es-ES" i="1" dirty="0" smtClean="0"/>
              <a:t>core </a:t>
            </a:r>
            <a:r>
              <a:rPr lang="es-ES" i="1" dirty="0" err="1" smtClean="0"/>
              <a:t>asset</a:t>
            </a:r>
            <a:r>
              <a:rPr lang="es-ES" dirty="0" smtClean="0"/>
              <a:t> no se  limitan al producto donde se detecta el error</a:t>
            </a:r>
          </a:p>
          <a:p>
            <a:endParaRPr lang="es-ES" dirty="0"/>
          </a:p>
        </p:txBody>
      </p:sp>
      <p:pic>
        <p:nvPicPr>
          <p:cNvPr id="6146" name="Picture 2" descr="C:\Users\Juan\Desktop\Calid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81600" cy="33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9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Una familia de 55 sistemas controles de mando y navegación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necesidad de desarrolladores bajó</a:t>
            </a:r>
            <a:br>
              <a:rPr lang="es-ES" dirty="0" smtClean="0"/>
            </a:br>
            <a:r>
              <a:rPr lang="es-ES" dirty="0" smtClean="0"/>
              <a:t>de 210 a apenas 30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tiempo de despliegue disminuyó</a:t>
            </a:r>
            <a:br>
              <a:rPr lang="es-ES" dirty="0" smtClean="0"/>
            </a:br>
            <a:r>
              <a:rPr lang="es-ES" dirty="0" smtClean="0"/>
              <a:t>de 9 años a aproximadamente 3 años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Los test de integración de entre 1-1.5</a:t>
            </a:r>
            <a:br>
              <a:rPr lang="es-ES" dirty="0" smtClean="0"/>
            </a:br>
            <a:r>
              <a:rPr lang="es-ES" dirty="0" smtClean="0"/>
              <a:t>millones de líneas requirieron 1-2 </a:t>
            </a:r>
            <a:br>
              <a:rPr lang="es-ES" dirty="0" smtClean="0"/>
            </a:br>
            <a:r>
              <a:rPr lang="es-ES" dirty="0" smtClean="0"/>
              <a:t>personas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Portar a una nueva plataforma</a:t>
            </a:r>
            <a:br>
              <a:rPr lang="es-ES" dirty="0" smtClean="0"/>
            </a:br>
            <a:r>
              <a:rPr lang="es-ES" dirty="0" smtClean="0"/>
              <a:t>necesitó 3 meses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67000"/>
            <a:ext cx="31432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Celsiustech</a:t>
            </a:r>
            <a:r>
              <a:rPr lang="es-ES" dirty="0" smtClean="0"/>
              <a:t>: Sistema de control y navegación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2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Móviles de Nokia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Líneas de productos con 25-30 </a:t>
            </a:r>
            <a:br>
              <a:rPr lang="es-ES" dirty="0" smtClean="0"/>
            </a:br>
            <a:r>
              <a:rPr lang="es-ES" dirty="0" smtClean="0"/>
              <a:t>nuevos productos por año frente</a:t>
            </a:r>
            <a:br>
              <a:rPr lang="es-ES" dirty="0" smtClean="0"/>
            </a:br>
            <a:r>
              <a:rPr lang="es-ES" dirty="0" smtClean="0"/>
              <a:t> a 5 por año originariamente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Entre los productos hay:</a:t>
            </a:r>
          </a:p>
          <a:p>
            <a:pPr lvl="1"/>
            <a:r>
              <a:rPr lang="es-ES" dirty="0" smtClean="0"/>
              <a:t>Variación en el numero de teclas</a:t>
            </a:r>
          </a:p>
          <a:p>
            <a:pPr lvl="1"/>
            <a:r>
              <a:rPr lang="es-ES" dirty="0" smtClean="0"/>
              <a:t>Variación en el tamaño de pantallas</a:t>
            </a:r>
          </a:p>
          <a:p>
            <a:pPr lvl="1"/>
            <a:r>
              <a:rPr lang="es-ES" dirty="0" smtClean="0"/>
              <a:t>Variación en el conjunto de características</a:t>
            </a:r>
          </a:p>
          <a:p>
            <a:pPr lvl="1"/>
            <a:r>
              <a:rPr lang="es-ES" dirty="0" smtClean="0"/>
              <a:t>58 idiomas soportados</a:t>
            </a:r>
          </a:p>
          <a:p>
            <a:pPr lvl="1"/>
            <a:r>
              <a:rPr lang="es-ES" dirty="0" smtClean="0"/>
              <a:t>Múltiples protocolos</a:t>
            </a:r>
          </a:p>
          <a:p>
            <a:pPr lvl="1"/>
            <a:r>
              <a:rPr lang="es-ES" dirty="0" smtClean="0"/>
              <a:t>Características configurables</a:t>
            </a:r>
          </a:p>
          <a:p>
            <a:pPr lvl="1"/>
            <a:r>
              <a:rPr lang="es-ES" dirty="0" smtClean="0"/>
              <a:t>Necesidad de retrocompatibilidad</a:t>
            </a:r>
          </a:p>
          <a:p>
            <a:pPr lvl="1"/>
            <a:r>
              <a:rPr lang="es-ES" dirty="0" smtClean="0"/>
              <a:t>Cambios después de su puesta a venta</a:t>
            </a:r>
          </a:p>
          <a:p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91" y="2286000"/>
            <a:ext cx="2807564" cy="307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8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2438400"/>
            <a:ext cx="7467600" cy="3962400"/>
          </a:xfrm>
        </p:spPr>
        <p:txBody>
          <a:bodyPr anchor="ctr">
            <a:normAutofit fontScale="85000" lnSpcReduction="10000"/>
          </a:bodyPr>
          <a:lstStyle/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Introducción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Líneas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Productos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Software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Metodología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PLUS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Juegos</a:t>
            </a:r>
            <a:r>
              <a:rPr lang="en-US" sz="2400" cap="none" dirty="0" smtClean="0">
                <a:solidFill>
                  <a:schemeClr val="bg1">
                    <a:lumMod val="75000"/>
                  </a:schemeClr>
                </a:solidFill>
              </a:rPr>
              <a:t> de mesa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>
                <a:solidFill>
                  <a:schemeClr val="bg1">
                    <a:lumMod val="75000"/>
                  </a:schemeClr>
                </a:solidFill>
              </a:rPr>
              <a:t>Conclusiones</a:t>
            </a:r>
            <a:endParaRPr lang="en-US" sz="2400" cap="none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cap="none" dirty="0" err="1" smtClean="0"/>
              <a:t>Demostración</a:t>
            </a:r>
            <a:endParaRPr lang="en-US" sz="2400" cap="none" dirty="0" smtClean="0"/>
          </a:p>
          <a:p>
            <a:pPr marL="342900" indent="-342900" algn="l">
              <a:buFont typeface="+mj-lt"/>
              <a:buAutoNum type="arabicPeriod"/>
            </a:pP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5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pic>
        <p:nvPicPr>
          <p:cNvPr id="4" name="Wildlife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50" y="1527175"/>
            <a:ext cx="8128000" cy="4572000"/>
          </a:xfrm>
        </p:spPr>
      </p:pic>
    </p:spTree>
    <p:extLst>
      <p:ext uri="{BB962C8B-B14F-4D97-AF65-F5344CB8AC3E}">
        <p14:creationId xmlns:p14="http://schemas.microsoft.com/office/powerpoint/2010/main" val="33807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Preguntas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191000" y="3505200"/>
            <a:ext cx="2286000" cy="2209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Productividad</a:t>
            </a:r>
            <a:r>
              <a:rPr lang="en-US" dirty="0" smtClean="0"/>
              <a:t> y </a:t>
            </a:r>
            <a:r>
              <a:rPr lang="en-US" dirty="0" err="1" smtClean="0"/>
              <a:t>eficiencia</a:t>
            </a:r>
            <a:r>
              <a:rPr lang="en-US" dirty="0" smtClean="0"/>
              <a:t> </a:t>
            </a:r>
            <a:r>
              <a:rPr lang="en-US" dirty="0" err="1" smtClean="0"/>
              <a:t>mejorada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r>
              <a:rPr lang="en-US" dirty="0" smtClean="0"/>
              <a:t> de </a:t>
            </a:r>
            <a:r>
              <a:rPr lang="en-US" dirty="0" err="1" smtClean="0"/>
              <a:t>negocio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/>
          <a:lstStyle/>
          <a:p>
            <a:r>
              <a:rPr lang="en-US" dirty="0" smtClean="0"/>
              <a:t>El Software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resultado</a:t>
            </a:r>
            <a:r>
              <a:rPr lang="en-US" dirty="0" smtClean="0"/>
              <a:t> final de </a:t>
            </a:r>
            <a:r>
              <a:rPr lang="en-US" dirty="0" err="1" smtClean="0"/>
              <a:t>cualquier</a:t>
            </a:r>
            <a:r>
              <a:rPr lang="en-US" dirty="0" smtClean="0"/>
              <a:t> </a:t>
            </a:r>
            <a:r>
              <a:rPr lang="en-US" dirty="0" err="1" smtClean="0"/>
              <a:t>organización</a:t>
            </a:r>
            <a:endParaRPr lang="en-US" dirty="0" smtClean="0"/>
          </a:p>
          <a:p>
            <a:r>
              <a:rPr lang="en-US" dirty="0" err="1" smtClean="0"/>
              <a:t>Objetivos</a:t>
            </a:r>
            <a:r>
              <a:rPr lang="en-US" dirty="0" smtClean="0"/>
              <a:t> de </a:t>
            </a:r>
            <a:r>
              <a:rPr lang="en-US" dirty="0" err="1" smtClean="0"/>
              <a:t>negocio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057400" y="3429000"/>
            <a:ext cx="21336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Alta </a:t>
            </a:r>
            <a:r>
              <a:rPr lang="en-US" dirty="0" err="1" smtClean="0"/>
              <a:t>calidad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143000" y="3962400"/>
            <a:ext cx="28194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Rápida</a:t>
            </a:r>
            <a:r>
              <a:rPr lang="en-US" dirty="0" smtClean="0"/>
              <a:t> </a:t>
            </a:r>
            <a:r>
              <a:rPr lang="en-US" dirty="0" err="1" smtClean="0"/>
              <a:t>comercialización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1143000" y="4572000"/>
            <a:ext cx="27432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Dominio</a:t>
            </a:r>
            <a:r>
              <a:rPr lang="en-US" dirty="0" smtClean="0"/>
              <a:t> de </a:t>
            </a:r>
            <a:r>
              <a:rPr lang="en-US" dirty="0" err="1" smtClean="0"/>
              <a:t>mercado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143000" y="5181600"/>
            <a:ext cx="29718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coste</a:t>
            </a:r>
            <a:r>
              <a:rPr lang="en-US" dirty="0" smtClean="0"/>
              <a:t> de </a:t>
            </a:r>
            <a:r>
              <a:rPr lang="en-US" dirty="0" err="1" smtClean="0"/>
              <a:t>producción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600200" y="5715000"/>
            <a:ext cx="32766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coste</a:t>
            </a:r>
            <a:r>
              <a:rPr lang="en-US" dirty="0" smtClean="0"/>
              <a:t> de </a:t>
            </a:r>
            <a:r>
              <a:rPr lang="en-US" dirty="0" err="1" smtClean="0"/>
              <a:t>mantenimiento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057400" y="2971800"/>
            <a:ext cx="2819400" cy="5334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Personalización</a:t>
            </a:r>
            <a:r>
              <a:rPr lang="en-US" dirty="0" smtClean="0"/>
              <a:t> en </a:t>
            </a:r>
            <a:r>
              <a:rPr lang="en-US" dirty="0" err="1" smtClean="0"/>
              <a:t>serie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 uiExpand="1" build="allAtOnce" animBg="1"/>
      <p:bldP spid="8" grpId="3" uiExpand="1" build="allAtOnce" animBg="1"/>
      <p:bldP spid="5" grpId="0" uiExpand="1" build="p" animBg="1"/>
      <p:bldP spid="6" grpId="0" uiExpand="1" build="p" animBg="1"/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Pocos sistemas son únicos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La mayoría de las empresas producen familias de sistemas similares</a:t>
            </a:r>
          </a:p>
          <a:p>
            <a:r>
              <a:rPr lang="es-ES" dirty="0" smtClean="0"/>
              <a:t>Tiene sentido utilizar una estrategia de reutilización</a:t>
            </a:r>
            <a:endParaRPr lang="es-ES" dirty="0"/>
          </a:p>
        </p:txBody>
      </p:sp>
      <p:pic>
        <p:nvPicPr>
          <p:cNvPr id="1027" name="Picture 3" descr="C:\Users\Juan\Desktop\Ver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6115904" cy="21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Reutilización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 smtClean="0"/>
              <a:t>Reutilización de software</a:t>
            </a:r>
          </a:p>
          <a:p>
            <a:pPr lvl="1"/>
            <a:r>
              <a:rPr lang="es-ES" dirty="0" smtClean="0"/>
              <a:t>“La reutilización de software es el proceso de implementar o actualizar sistemas de software usando activos de software existentes”</a:t>
            </a:r>
          </a:p>
          <a:p>
            <a:pPr marL="274320" lvl="1" indent="0" algn="r">
              <a:buNone/>
            </a:pPr>
            <a:r>
              <a:rPr lang="es-ES" dirty="0" smtClean="0"/>
              <a:t>(</a:t>
            </a:r>
            <a:r>
              <a:rPr lang="es-ES" dirty="0" err="1" smtClean="0"/>
              <a:t>Sodhi</a:t>
            </a:r>
            <a:r>
              <a:rPr lang="es-ES" dirty="0" smtClean="0"/>
              <a:t> &amp; </a:t>
            </a:r>
            <a:r>
              <a:rPr lang="es-ES" dirty="0" err="1" smtClean="0"/>
              <a:t>Sodhi</a:t>
            </a:r>
            <a:r>
              <a:rPr lang="es-ES" dirty="0" smtClean="0"/>
              <a:t>, 1999)</a:t>
            </a:r>
            <a:endParaRPr lang="es-ES" dirty="0"/>
          </a:p>
          <a:p>
            <a:pPr marL="274320" lvl="1" indent="0">
              <a:buNone/>
            </a:pPr>
            <a:endParaRPr lang="es-ES" dirty="0" smtClean="0"/>
          </a:p>
          <a:p>
            <a:pPr lvl="1"/>
            <a:r>
              <a:rPr lang="en-US" dirty="0" smtClean="0"/>
              <a:t>“</a:t>
            </a:r>
            <a:r>
              <a:rPr lang="es-ES" dirty="0" smtClean="0"/>
              <a:t>Reutilización de software es el proceso de crear sistemas de software a partir de software existente, en lugar de desarrollarlo desde el comienzo</a:t>
            </a:r>
            <a:r>
              <a:rPr lang="en-US" dirty="0" smtClean="0"/>
              <a:t>”</a:t>
            </a:r>
          </a:p>
          <a:p>
            <a:pPr marL="274320" lvl="1" indent="0" algn="r">
              <a:buNone/>
            </a:pPr>
            <a:r>
              <a:rPr lang="en-US" dirty="0" smtClean="0"/>
              <a:t>(</a:t>
            </a:r>
            <a:r>
              <a:rPr lang="en-US" dirty="0" err="1" smtClean="0"/>
              <a:t>Sametinger</a:t>
            </a:r>
            <a:r>
              <a:rPr lang="en-US" dirty="0" smtClean="0"/>
              <a:t>, 1997)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16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Reutilización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73752"/>
          </a:xfrm>
        </p:spPr>
        <p:txBody>
          <a:bodyPr>
            <a:normAutofit/>
          </a:bodyPr>
          <a:lstStyle/>
          <a:p>
            <a:r>
              <a:rPr lang="es-ES" dirty="0" smtClean="0"/>
              <a:t>Existen varias modalidades de reutilización utilizadas en empresas de software:</a:t>
            </a:r>
          </a:p>
          <a:p>
            <a:pPr lvl="1"/>
            <a:r>
              <a:rPr lang="es-ES" dirty="0" smtClean="0"/>
              <a:t>Individual</a:t>
            </a:r>
          </a:p>
          <a:p>
            <a:pPr lvl="1"/>
            <a:r>
              <a:rPr lang="es-ES" dirty="0" smtClean="0"/>
              <a:t>Oportunista</a:t>
            </a:r>
          </a:p>
          <a:p>
            <a:pPr lvl="1"/>
            <a:r>
              <a:rPr lang="es-ES" dirty="0" smtClean="0"/>
              <a:t>Gestionada</a:t>
            </a:r>
          </a:p>
          <a:p>
            <a:pPr lvl="2"/>
            <a:r>
              <a:rPr lang="es-ES" dirty="0" smtClean="0"/>
              <a:t>Sistemática, planificada y mejorada</a:t>
            </a:r>
          </a:p>
          <a:p>
            <a:endParaRPr lang="es-ES" dirty="0"/>
          </a:p>
          <a:p>
            <a:r>
              <a:rPr lang="es-ES" dirty="0" smtClean="0"/>
              <a:t>Tradicionalmente, la reutilización se ha basado en la oportunidad</a:t>
            </a:r>
          </a:p>
          <a:p>
            <a:pPr lvl="1"/>
            <a:r>
              <a:rPr lang="es-ES" dirty="0" smtClean="0"/>
              <a:t>Los componentes se almacenan en un repositorio a la espera de una oportunidad de reutilización</a:t>
            </a:r>
          </a:p>
        </p:txBody>
      </p:sp>
    </p:spTree>
    <p:extLst>
      <p:ext uri="{BB962C8B-B14F-4D97-AF65-F5344CB8AC3E}">
        <p14:creationId xmlns:p14="http://schemas.microsoft.com/office/powerpoint/2010/main" val="291618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1758</TotalTime>
  <Words>1644</Words>
  <Application>Microsoft Office PowerPoint</Application>
  <PresentationFormat>Presentación en pantalla (4:3)</PresentationFormat>
  <Paragraphs>338</Paragraphs>
  <Slides>55</Slides>
  <Notes>3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6" baseType="lpstr">
      <vt:lpstr>Civic</vt:lpstr>
      <vt:lpstr>LÍNEAS DE PRODUCTOS SOFTWARE</vt:lpstr>
      <vt:lpstr>CONTENIDO</vt:lpstr>
      <vt:lpstr>CONTENIDO</vt:lpstr>
      <vt:lpstr>Software actualmente</vt:lpstr>
      <vt:lpstr>Problemas</vt:lpstr>
      <vt:lpstr>Objetivos de negocio</vt:lpstr>
      <vt:lpstr>Pocos sistemas son únicos</vt:lpstr>
      <vt:lpstr>Reutilización</vt:lpstr>
      <vt:lpstr>Reutilización</vt:lpstr>
      <vt:lpstr>Historia de la reutilización</vt:lpstr>
      <vt:lpstr>Reutilización</vt:lpstr>
      <vt:lpstr>¿Solución?</vt:lpstr>
      <vt:lpstr>CONTENIDO</vt:lpstr>
      <vt:lpstr>Líneas de productos software</vt:lpstr>
      <vt:lpstr>Líneas de productos software</vt:lpstr>
      <vt:lpstr>Líneas de productos software</vt:lpstr>
      <vt:lpstr>Arquitecturas de LPS</vt:lpstr>
      <vt:lpstr>Arquitectura de LPS</vt:lpstr>
      <vt:lpstr>Repositorios LPS</vt:lpstr>
      <vt:lpstr>Modelo básico de una LPS</vt:lpstr>
      <vt:lpstr>Modelo básico de una LPS</vt:lpstr>
      <vt:lpstr>Modelo básico de una LPS</vt:lpstr>
      <vt:lpstr>Proceso evolutivo</vt:lpstr>
      <vt:lpstr>Ingeniería de Dominio</vt:lpstr>
      <vt:lpstr>Ingeniería de Producto</vt:lpstr>
      <vt:lpstr>Modelo de Proceso Evolutivo</vt:lpstr>
      <vt:lpstr>Modelo de Proceso Evolutivo</vt:lpstr>
      <vt:lpstr>Enfoques de construcción</vt:lpstr>
      <vt:lpstr>CONTENIDO</vt:lpstr>
      <vt:lpstr>Metodología PLUS</vt:lpstr>
      <vt:lpstr>Fases del proceso de Ingeniería de LPS</vt:lpstr>
      <vt:lpstr>Ingeniería de Requisitos</vt:lpstr>
      <vt:lpstr>Ejemplo de casos de uso</vt:lpstr>
      <vt:lpstr>Feature model</vt:lpstr>
      <vt:lpstr>Feature model</vt:lpstr>
      <vt:lpstr>Análisis</vt:lpstr>
      <vt:lpstr>Presentación de PowerPoint</vt:lpstr>
      <vt:lpstr>Diseño</vt:lpstr>
      <vt:lpstr>Presentación de PowerPoint</vt:lpstr>
      <vt:lpstr>Implementación y pruebas</vt:lpstr>
      <vt:lpstr>Ingeniería de dominio</vt:lpstr>
      <vt:lpstr>Ingeniería de Producto</vt:lpstr>
      <vt:lpstr>CONTENIDO</vt:lpstr>
      <vt:lpstr>LPS: Juegos de mesa</vt:lpstr>
      <vt:lpstr>LPS: Juegos de mesa</vt:lpstr>
      <vt:lpstr>LPS: Juegos de mesa</vt:lpstr>
      <vt:lpstr>LPS: Juegos de mesa</vt:lpstr>
      <vt:lpstr>CONTENIDO</vt:lpstr>
      <vt:lpstr>Beneficios</vt:lpstr>
      <vt:lpstr>Beneficios</vt:lpstr>
      <vt:lpstr>Celsiustech: Sistema de control y navegación</vt:lpstr>
      <vt:lpstr>Móviles de Nokia</vt:lpstr>
      <vt:lpstr>CONTENIDO</vt:lpstr>
      <vt:lpstr>Demostración</vt:lpstr>
      <vt:lpstr>¿Preguntas?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Product Line</dc:title>
  <dc:creator>Hadeel</dc:creator>
  <cp:lastModifiedBy>Juan</cp:lastModifiedBy>
  <cp:revision>219</cp:revision>
  <dcterms:created xsi:type="dcterms:W3CDTF">2009-05-06T19:48:25Z</dcterms:created>
  <dcterms:modified xsi:type="dcterms:W3CDTF">2012-09-12T04:11:51Z</dcterms:modified>
</cp:coreProperties>
</file>